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8"/>
    <p:restoredTop sz="96281"/>
  </p:normalViewPr>
  <p:slideViewPr>
    <p:cSldViewPr snapToGrid="0">
      <p:cViewPr varScale="1">
        <p:scale>
          <a:sx n="106" d="100"/>
          <a:sy n="106" d="100"/>
        </p:scale>
        <p:origin x="6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8/9/22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ordandlife.org/product/evangelium-vitae-the-gospel-of-life-a-hymn-to-life/" TargetMode="External"/><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garrattpublishing.com.au/product/9781627850193/" TargetMode="External"/><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ainedglassinc.com/window/12792/" TargetMode="External"/><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stfrancisnewtonparish.com/secular-franciscan-order-ofs/"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pinterest.ca/pin/299841287674044242/"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interest.com/pin/98375573085997757/"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tholicprofiles.org/post/saint-francis-and-the-sultan"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holyrosaryflint.com/the-joyful-mysteries-for-mondays-and-saturdays/"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alesiansisters.org/st-francis-de-sales/"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taucrossregion.org/the-region.html"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flickr.com/photos/boston_public_library/7727592776"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ambientedomeio.com/2020/10/10/fratelli-tutti-e-os-artifices-de-um-novo-mundo/"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famvin.org/en/2020/10/10/fratelli-tutti-new-encyclical-of-pope-francis/"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sfranciscans.org/2017/01/01/let-us-begin/"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jimforest/159475255/"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lukenixblog.blogspot.com/2012/06/very-good-creation-that-undermines.html"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thriftbooks.com/w/the-gospel-of-life-evangelium-vitae_pope-john-paul-ii/278405/" TargetMode="External"/><Relationship Id="rId7" Type="http://schemas.openxmlformats.org/officeDocument/2006/relationships/hyperlink" Target="https://catholicate.net/news/-fratelli-tutti-pope-francis-to-sign-new-encyclical-on-oct-3-in-assisi/930" TargetMode="External"/><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hyperlink" Target="https://garrattpublishing.com.au/product/9781627850193/"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BDAB-0FE8-1C18-5D7C-75486495F740}"/>
              </a:ext>
            </a:extLst>
          </p:cNvPr>
          <p:cNvSpPr>
            <a:spLocks noGrp="1"/>
          </p:cNvSpPr>
          <p:nvPr>
            <p:ph type="ctrTitle"/>
          </p:nvPr>
        </p:nvSpPr>
        <p:spPr>
          <a:solidFill>
            <a:schemeClr val="accent5"/>
          </a:solidFill>
          <a:ln>
            <a:solidFill>
              <a:schemeClr val="bg2">
                <a:lumMod val="50000"/>
              </a:schemeClr>
            </a:solidFill>
          </a:ln>
        </p:spPr>
        <p:txBody>
          <a:bodyPr>
            <a:normAutofit/>
          </a:bodyPr>
          <a:lstStyle/>
          <a:p>
            <a:r>
              <a:rPr lang="en-US" sz="4000" dirty="0"/>
              <a:t>Franciscans Living in Community</a:t>
            </a:r>
          </a:p>
        </p:txBody>
      </p:sp>
      <p:sp>
        <p:nvSpPr>
          <p:cNvPr id="3" name="Subtitle 2">
            <a:extLst>
              <a:ext uri="{FF2B5EF4-FFF2-40B4-BE49-F238E27FC236}">
                <a16:creationId xmlns:a16="http://schemas.microsoft.com/office/drawing/2014/main" id="{EC0B1471-D1FD-4907-27F3-5672338F0ED9}"/>
              </a:ext>
            </a:extLst>
          </p:cNvPr>
          <p:cNvSpPr>
            <a:spLocks noGrp="1"/>
          </p:cNvSpPr>
          <p:nvPr>
            <p:ph type="subTitle" idx="1"/>
          </p:nvPr>
        </p:nvSpPr>
        <p:spPr>
          <a:ln/>
        </p:spPr>
        <p:style>
          <a:lnRef idx="1">
            <a:schemeClr val="accent5"/>
          </a:lnRef>
          <a:fillRef idx="2">
            <a:schemeClr val="accent5"/>
          </a:fillRef>
          <a:effectRef idx="1">
            <a:schemeClr val="accent5"/>
          </a:effectRef>
          <a:fontRef idx="minor">
            <a:schemeClr val="dk1"/>
          </a:fontRef>
        </p:style>
        <p:txBody>
          <a:bodyPr>
            <a:noAutofit/>
          </a:bodyPr>
          <a:lstStyle/>
          <a:p>
            <a:r>
              <a:rPr lang="en-US" sz="3600" dirty="0"/>
              <a:t>Reflecting and Praying with Fratelli Tutti</a:t>
            </a:r>
          </a:p>
        </p:txBody>
      </p:sp>
      <p:pic>
        <p:nvPicPr>
          <p:cNvPr id="4" name="Picture 3">
            <a:extLst>
              <a:ext uri="{FF2B5EF4-FFF2-40B4-BE49-F238E27FC236}">
                <a16:creationId xmlns:a16="http://schemas.microsoft.com/office/drawing/2014/main" id="{CE47E6BE-384C-F245-8D5D-D49221C78F35}"/>
              </a:ext>
            </a:extLst>
          </p:cNvPr>
          <p:cNvPicPr>
            <a:picLocks noChangeAspect="1"/>
          </p:cNvPicPr>
          <p:nvPr/>
        </p:nvPicPr>
        <p:blipFill>
          <a:blip r:embed="rId2"/>
          <a:stretch>
            <a:fillRect/>
          </a:stretch>
        </p:blipFill>
        <p:spPr>
          <a:xfrm>
            <a:off x="6599124" y="0"/>
            <a:ext cx="4905488" cy="2514600"/>
          </a:xfrm>
          <a:prstGeom prst="rect">
            <a:avLst/>
          </a:prstGeom>
        </p:spPr>
      </p:pic>
      <p:pic>
        <p:nvPicPr>
          <p:cNvPr id="5" name="Picture 4">
            <a:extLst>
              <a:ext uri="{FF2B5EF4-FFF2-40B4-BE49-F238E27FC236}">
                <a16:creationId xmlns:a16="http://schemas.microsoft.com/office/drawing/2014/main" id="{FBF27165-0F59-A862-6CE2-9CE7874A8C4D}"/>
              </a:ext>
            </a:extLst>
          </p:cNvPr>
          <p:cNvPicPr>
            <a:picLocks noChangeAspect="1"/>
          </p:cNvPicPr>
          <p:nvPr/>
        </p:nvPicPr>
        <p:blipFill>
          <a:blip r:embed="rId3"/>
          <a:stretch>
            <a:fillRect/>
          </a:stretch>
        </p:blipFill>
        <p:spPr>
          <a:xfrm>
            <a:off x="268941" y="0"/>
            <a:ext cx="3797300" cy="2514600"/>
          </a:xfrm>
          <a:prstGeom prst="rect">
            <a:avLst/>
          </a:prstGeom>
        </p:spPr>
      </p:pic>
    </p:spTree>
    <p:extLst>
      <p:ext uri="{BB962C8B-B14F-4D97-AF65-F5344CB8AC3E}">
        <p14:creationId xmlns:p14="http://schemas.microsoft.com/office/powerpoint/2010/main" val="404693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B386-7B23-A0A5-16C4-A02CFF8A6588}"/>
              </a:ext>
            </a:extLst>
          </p:cNvPr>
          <p:cNvSpPr>
            <a:spLocks noGrp="1"/>
          </p:cNvSpPr>
          <p:nvPr>
            <p:ph type="title"/>
          </p:nvPr>
        </p:nvSpPr>
        <p:spPr/>
        <p:txBody>
          <a:bodyPr>
            <a:normAutofit/>
          </a:bodyPr>
          <a:lstStyle/>
          <a:p>
            <a:r>
              <a:rPr lang="en-US" sz="6600" dirty="0"/>
              <a:t>    A Gospel of Life</a:t>
            </a:r>
          </a:p>
        </p:txBody>
      </p:sp>
      <p:sp>
        <p:nvSpPr>
          <p:cNvPr id="3" name="TextBox 2">
            <a:extLst>
              <a:ext uri="{FF2B5EF4-FFF2-40B4-BE49-F238E27FC236}">
                <a16:creationId xmlns:a16="http://schemas.microsoft.com/office/drawing/2014/main" id="{AD1003A1-9A6D-7776-8C2C-F10DB5E73BB6}"/>
              </a:ext>
            </a:extLst>
          </p:cNvPr>
          <p:cNvSpPr txBox="1"/>
          <p:nvPr/>
        </p:nvSpPr>
        <p:spPr>
          <a:xfrm>
            <a:off x="1770743" y="1785257"/>
            <a:ext cx="10101942" cy="4949372"/>
          </a:xfrm>
          <a:prstGeom prst="rect">
            <a:avLst/>
          </a:prstGeom>
          <a:noFill/>
        </p:spPr>
        <p:txBody>
          <a:bodyPr wrap="square" rtlCol="0">
            <a:spAutoFit/>
          </a:bodyPr>
          <a:lstStyle/>
          <a:p>
            <a:r>
              <a:rPr lang="en-US" sz="2400" i="1" dirty="0"/>
              <a:t>Every individual, precisely by reason of the mystery of the Word of God who was made flesh (cf. Jn 1:14), is entrusted to the maternal care of the Church. Therefore every threat to human dignity and life must necessarily be felt in the Church's very heart; it cannot but affect her at the core of her faith in the Redemptive Incarnation of the Son of God, and engage her in her mission of proclaiming the Gospel of life in all the world and to every creature (cf. Mk 16:15). Today this proclamation is especially pressing because of the extraordinary increase and gravity of threats to the life of individuals and peoples, especially where life is weak and defenseless. In addition to the ancient scourges of poverty, hunger, endemic diseases, violence and war, new threats are emerging on an alarmingly vast scale. </a:t>
            </a:r>
            <a:endParaRPr lang="en-US" sz="2400" dirty="0"/>
          </a:p>
        </p:txBody>
      </p:sp>
      <p:pic>
        <p:nvPicPr>
          <p:cNvPr id="5" name="Picture 4">
            <a:extLst>
              <a:ext uri="{FF2B5EF4-FFF2-40B4-BE49-F238E27FC236}">
                <a16:creationId xmlns:a16="http://schemas.microsoft.com/office/drawing/2014/main" id="{9B97B87B-420B-29CC-6AEC-4B74583FC68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57" y="0"/>
            <a:ext cx="1763486" cy="2351314"/>
          </a:xfrm>
          <a:prstGeom prst="rect">
            <a:avLst/>
          </a:prstGeom>
        </p:spPr>
      </p:pic>
    </p:spTree>
    <p:extLst>
      <p:ext uri="{BB962C8B-B14F-4D97-AF65-F5344CB8AC3E}">
        <p14:creationId xmlns:p14="http://schemas.microsoft.com/office/powerpoint/2010/main" val="50781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4929-EF2A-89A3-1A9D-DC82F5DACD9C}"/>
              </a:ext>
            </a:extLst>
          </p:cNvPr>
          <p:cNvSpPr>
            <a:spLocks noGrp="1"/>
          </p:cNvSpPr>
          <p:nvPr>
            <p:ph type="title"/>
          </p:nvPr>
        </p:nvSpPr>
        <p:spPr/>
        <p:txBody>
          <a:bodyPr>
            <a:noAutofit/>
          </a:bodyPr>
          <a:lstStyle/>
          <a:p>
            <a:r>
              <a:rPr lang="en-US" sz="6000" dirty="0"/>
              <a:t>The Joy of the Gospel</a:t>
            </a:r>
          </a:p>
        </p:txBody>
      </p:sp>
      <p:sp>
        <p:nvSpPr>
          <p:cNvPr id="3" name="TextBox 2">
            <a:extLst>
              <a:ext uri="{FF2B5EF4-FFF2-40B4-BE49-F238E27FC236}">
                <a16:creationId xmlns:a16="http://schemas.microsoft.com/office/drawing/2014/main" id="{C8BA4A9C-867F-D259-0ACB-EF847F3CFF06}"/>
              </a:ext>
            </a:extLst>
          </p:cNvPr>
          <p:cNvSpPr txBox="1"/>
          <p:nvPr/>
        </p:nvSpPr>
        <p:spPr>
          <a:xfrm>
            <a:off x="5675086" y="1553029"/>
            <a:ext cx="6516913" cy="4770537"/>
          </a:xfrm>
          <a:prstGeom prst="rect">
            <a:avLst/>
          </a:prstGeom>
          <a:noFill/>
        </p:spPr>
        <p:txBody>
          <a:bodyPr wrap="square" rtlCol="0">
            <a:spAutoFit/>
          </a:bodyPr>
          <a:lstStyle/>
          <a:p>
            <a:r>
              <a:rPr lang="en-US" sz="2800" dirty="0"/>
              <a:t> </a:t>
            </a:r>
            <a:r>
              <a:rPr lang="en-US" sz="2400" i="1" dirty="0"/>
              <a:t>The joy of the gospel fills the hearts and lives of all who encounter Jesus. Those who accept his offer of salvation are set free from sin, sorrow, inner emptiness and loneliness. With Christ joy is constantly born anew. In this Exhortation I wish to encourage the Christian faithful to embark upon a new chapter of evangelization marked by this joy, while pointing out new paths for the Church’s journey in years to come.</a:t>
            </a:r>
            <a:endParaRPr lang="en-US" sz="2400" dirty="0"/>
          </a:p>
          <a:p>
            <a:br>
              <a:rPr lang="en-US" dirty="0"/>
            </a:br>
            <a:endParaRPr lang="en-US" dirty="0"/>
          </a:p>
        </p:txBody>
      </p:sp>
      <p:pic>
        <p:nvPicPr>
          <p:cNvPr id="5" name="Picture 4">
            <a:extLst>
              <a:ext uri="{FF2B5EF4-FFF2-40B4-BE49-F238E27FC236}">
                <a16:creationId xmlns:a16="http://schemas.microsoft.com/office/drawing/2014/main" id="{9280F599-F65A-B36C-ACBF-9B2163733F5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05536" y="1585691"/>
            <a:ext cx="2868899" cy="4434840"/>
          </a:xfrm>
          <a:prstGeom prst="rect">
            <a:avLst/>
          </a:prstGeom>
        </p:spPr>
      </p:pic>
    </p:spTree>
    <p:extLst>
      <p:ext uri="{BB962C8B-B14F-4D97-AF65-F5344CB8AC3E}">
        <p14:creationId xmlns:p14="http://schemas.microsoft.com/office/powerpoint/2010/main" val="142974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647BE4-FE4D-B963-40B0-0ACE98E9E865}"/>
              </a:ext>
            </a:extLst>
          </p:cNvPr>
          <p:cNvSpPr txBox="1"/>
          <p:nvPr/>
        </p:nvSpPr>
        <p:spPr>
          <a:xfrm>
            <a:off x="1393371" y="130629"/>
            <a:ext cx="9289143" cy="6247864"/>
          </a:xfrm>
          <a:prstGeom prst="rect">
            <a:avLst/>
          </a:prstGeom>
          <a:noFill/>
        </p:spPr>
        <p:txBody>
          <a:bodyPr wrap="square" rtlCol="0">
            <a:spAutoFit/>
          </a:bodyPr>
          <a:lstStyle/>
          <a:p>
            <a:r>
              <a:rPr lang="en-US" sz="2800" b="1" i="1" dirty="0"/>
              <a:t>FRATELLI TUTTI” </a:t>
            </a:r>
            <a:r>
              <a:rPr lang="en-US" sz="2800" i="1" dirty="0"/>
              <a:t>With these words, Saint Francis of Assisi addressed his brothers and sisters and proposed to them a way of life marked by the </a:t>
            </a:r>
            <a:r>
              <a:rPr lang="en-US" sz="2800" b="1" i="1" dirty="0" err="1"/>
              <a:t>flavour</a:t>
            </a:r>
            <a:r>
              <a:rPr lang="en-US" sz="2800" b="1" i="1" dirty="0"/>
              <a:t> </a:t>
            </a:r>
            <a:r>
              <a:rPr lang="en-US" sz="2800" i="1" dirty="0"/>
              <a:t>of the Gospel. Of the counsels Francis offered, I would like to select the one in which he calls for a love that transcends the barriers of geography and distance, and declares blessed all those who love their brother “as much when he is far away from him as when he is with him. In his simple and direct way, Saint Francis expressed the essence of a fraternal openness that allows us to acknowledge, appreciate and love each person, regardless of physical proximity, regardless of where he or she was born or lives.</a:t>
            </a:r>
            <a:endParaRPr lang="en-US" sz="2800" dirty="0"/>
          </a:p>
          <a:p>
            <a:br>
              <a:rPr lang="en-US" dirty="0"/>
            </a:br>
            <a:endParaRPr lang="en-US" dirty="0"/>
          </a:p>
        </p:txBody>
      </p:sp>
    </p:spTree>
    <p:extLst>
      <p:ext uri="{BB962C8B-B14F-4D97-AF65-F5344CB8AC3E}">
        <p14:creationId xmlns:p14="http://schemas.microsoft.com/office/powerpoint/2010/main" val="191212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7740-3D7B-AC1D-D87F-B3262504EE78}"/>
              </a:ext>
            </a:extLst>
          </p:cNvPr>
          <p:cNvSpPr>
            <a:spLocks noGrp="1"/>
          </p:cNvSpPr>
          <p:nvPr>
            <p:ph type="title"/>
          </p:nvPr>
        </p:nvSpPr>
        <p:spPr/>
        <p:txBody>
          <a:bodyPr/>
          <a:lstStyle/>
          <a:p>
            <a:r>
              <a:rPr lang="en-US" dirty="0"/>
              <a:t>    A 21</a:t>
            </a:r>
            <a:r>
              <a:rPr lang="en-US" baseline="30000" dirty="0"/>
              <a:t>st</a:t>
            </a:r>
            <a:r>
              <a:rPr lang="en-US" dirty="0"/>
              <a:t> Century Letter to the Faithful</a:t>
            </a:r>
          </a:p>
        </p:txBody>
      </p:sp>
      <p:sp>
        <p:nvSpPr>
          <p:cNvPr id="3" name="TextBox 2">
            <a:extLst>
              <a:ext uri="{FF2B5EF4-FFF2-40B4-BE49-F238E27FC236}">
                <a16:creationId xmlns:a16="http://schemas.microsoft.com/office/drawing/2014/main" id="{0EDAEEDB-7760-9DB3-A08D-9BD0CB52B1AB}"/>
              </a:ext>
            </a:extLst>
          </p:cNvPr>
          <p:cNvSpPr txBox="1"/>
          <p:nvPr/>
        </p:nvSpPr>
        <p:spPr>
          <a:xfrm>
            <a:off x="1407886" y="1161143"/>
            <a:ext cx="4920343" cy="5355312"/>
          </a:xfrm>
          <a:prstGeom prst="rect">
            <a:avLst/>
          </a:prstGeom>
          <a:noFill/>
        </p:spPr>
        <p:txBody>
          <a:bodyPr wrap="square" rtlCol="0">
            <a:spAutoFit/>
          </a:bodyPr>
          <a:lstStyle/>
          <a:p>
            <a:endParaRPr lang="en-US" dirty="0"/>
          </a:p>
          <a:p>
            <a:r>
              <a:rPr lang="en-US" b="1" dirty="0"/>
              <a:t>What I point out to you in particular is the line that literally says it all….</a:t>
            </a:r>
            <a:r>
              <a:rPr lang="en-US" b="1" i="1" dirty="0"/>
              <a:t>a way of life marked by the </a:t>
            </a:r>
            <a:r>
              <a:rPr lang="en-US" b="1" i="1" dirty="0" err="1"/>
              <a:t>flavour</a:t>
            </a:r>
            <a:r>
              <a:rPr lang="en-US" b="1" i="1" dirty="0"/>
              <a:t> of the Gospel. </a:t>
            </a:r>
            <a:r>
              <a:rPr lang="en-US" b="1" dirty="0"/>
              <a:t>This document is comparable to the letter to the faithful that Francis issued in his lifetime and in the 21st century his namesake issues a like appeal to the Catholic and non-Catholic world. A necessary appeal, a prophetic message to a world spinning out of control having lost its moral compass, its spiritual moorings, and the energy to stop a free fall into chaos and disorder where culture is being truncated and civilization is being held hostage to forces that promote evil and the outcome is a continuation of a culture of death.</a:t>
            </a:r>
          </a:p>
          <a:p>
            <a:br>
              <a:rPr lang="en-US" dirty="0"/>
            </a:br>
            <a:endParaRPr lang="en-US" dirty="0"/>
          </a:p>
        </p:txBody>
      </p:sp>
      <p:pic>
        <p:nvPicPr>
          <p:cNvPr id="5" name="Picture 4">
            <a:extLst>
              <a:ext uri="{FF2B5EF4-FFF2-40B4-BE49-F238E27FC236}">
                <a16:creationId xmlns:a16="http://schemas.microsoft.com/office/drawing/2014/main" id="{D83BF071-8A1B-9A5C-C565-5EFD2BA9BCE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13267" y="1502687"/>
            <a:ext cx="3138785" cy="5101771"/>
          </a:xfrm>
          <a:prstGeom prst="rect">
            <a:avLst/>
          </a:prstGeom>
        </p:spPr>
      </p:pic>
    </p:spTree>
    <p:extLst>
      <p:ext uri="{BB962C8B-B14F-4D97-AF65-F5344CB8AC3E}">
        <p14:creationId xmlns:p14="http://schemas.microsoft.com/office/powerpoint/2010/main" val="3723875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874C-CA0E-4EA1-A7A4-952D7DA9E7A5}"/>
              </a:ext>
            </a:extLst>
          </p:cNvPr>
          <p:cNvSpPr>
            <a:spLocks noGrp="1"/>
          </p:cNvSpPr>
          <p:nvPr>
            <p:ph type="title"/>
          </p:nvPr>
        </p:nvSpPr>
        <p:spPr/>
        <p:txBody>
          <a:bodyPr>
            <a:normAutofit/>
          </a:bodyPr>
          <a:lstStyle/>
          <a:p>
            <a:r>
              <a:rPr lang="en-US" sz="5400" dirty="0"/>
              <a:t>              Fraternity</a:t>
            </a:r>
          </a:p>
        </p:txBody>
      </p:sp>
      <p:sp>
        <p:nvSpPr>
          <p:cNvPr id="3" name="TextBox 2">
            <a:extLst>
              <a:ext uri="{FF2B5EF4-FFF2-40B4-BE49-F238E27FC236}">
                <a16:creationId xmlns:a16="http://schemas.microsoft.com/office/drawing/2014/main" id="{8CBA6E93-3E61-162C-FAB9-10F20EAD1F53}"/>
              </a:ext>
            </a:extLst>
          </p:cNvPr>
          <p:cNvSpPr txBox="1"/>
          <p:nvPr/>
        </p:nvSpPr>
        <p:spPr>
          <a:xfrm>
            <a:off x="7213601" y="1611086"/>
            <a:ext cx="4455886" cy="4985980"/>
          </a:xfrm>
          <a:prstGeom prst="rect">
            <a:avLst/>
          </a:prstGeom>
          <a:noFill/>
        </p:spPr>
        <p:txBody>
          <a:bodyPr wrap="square" rtlCol="0">
            <a:spAutoFit/>
          </a:bodyPr>
          <a:lstStyle/>
          <a:p>
            <a:r>
              <a:rPr lang="en-US" sz="2400" dirty="0"/>
              <a:t>Fraternity is a charism/gift of the Franciscan movement. The Spirit creates a desire and capacity for community - “fraternity” not only on the human level but in relationship to all that is. Because all creatures come from the same Creator, the creatures are in relationship to all other creatures</a:t>
            </a:r>
          </a:p>
          <a:p>
            <a:r>
              <a:rPr lang="en-US" dirty="0"/>
              <a:t>(Wm Hugo </a:t>
            </a:r>
            <a:r>
              <a:rPr lang="en-US" dirty="0" err="1"/>
              <a:t>OFMCap</a:t>
            </a:r>
            <a:r>
              <a:rPr lang="en-US" dirty="0"/>
              <a:t>)</a:t>
            </a:r>
          </a:p>
          <a:p>
            <a:br>
              <a:rPr lang="en-US" dirty="0"/>
            </a:br>
            <a:endParaRPr lang="en-US" dirty="0"/>
          </a:p>
        </p:txBody>
      </p:sp>
      <p:pic>
        <p:nvPicPr>
          <p:cNvPr id="5" name="Picture 4">
            <a:extLst>
              <a:ext uri="{FF2B5EF4-FFF2-40B4-BE49-F238E27FC236}">
                <a16:creationId xmlns:a16="http://schemas.microsoft.com/office/drawing/2014/main" id="{C6012808-A818-4B38-E5A1-C10DD90DD75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1529" y="1905000"/>
            <a:ext cx="5812971" cy="3875314"/>
          </a:xfrm>
          <a:prstGeom prst="rect">
            <a:avLst/>
          </a:prstGeom>
        </p:spPr>
      </p:pic>
    </p:spTree>
    <p:extLst>
      <p:ext uri="{BB962C8B-B14F-4D97-AF65-F5344CB8AC3E}">
        <p14:creationId xmlns:p14="http://schemas.microsoft.com/office/powerpoint/2010/main" val="2299911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DC9A7-FE0D-F74F-D2F7-E259FA74CFD3}"/>
              </a:ext>
            </a:extLst>
          </p:cNvPr>
          <p:cNvSpPr>
            <a:spLocks noGrp="1"/>
          </p:cNvSpPr>
          <p:nvPr>
            <p:ph type="title"/>
          </p:nvPr>
        </p:nvSpPr>
        <p:spPr/>
        <p:txBody>
          <a:bodyPr/>
          <a:lstStyle/>
          <a:p>
            <a:r>
              <a:rPr lang="en-US" dirty="0"/>
              <a:t>Why Fraternity           Fraternity Allows</a:t>
            </a:r>
          </a:p>
        </p:txBody>
      </p:sp>
      <p:sp>
        <p:nvSpPr>
          <p:cNvPr id="4" name="Content Placeholder 3">
            <a:extLst>
              <a:ext uri="{FF2B5EF4-FFF2-40B4-BE49-F238E27FC236}">
                <a16:creationId xmlns:a16="http://schemas.microsoft.com/office/drawing/2014/main" id="{AD4E2DDD-63B0-945F-49B7-D7B617D0AE45}"/>
              </a:ext>
            </a:extLst>
          </p:cNvPr>
          <p:cNvSpPr>
            <a:spLocks noGrp="1"/>
          </p:cNvSpPr>
          <p:nvPr>
            <p:ph sz="half" idx="1"/>
          </p:nvPr>
        </p:nvSpPr>
        <p:spPr/>
        <p:txBody>
          <a:bodyPr>
            <a:normAutofit fontScale="70000" lnSpcReduction="20000"/>
          </a:bodyPr>
          <a:lstStyle/>
          <a:p>
            <a:pPr fontAlgn="base"/>
            <a:r>
              <a:rPr lang="en-US" sz="2300" b="1" dirty="0"/>
              <a:t>It is a gift from God</a:t>
            </a:r>
          </a:p>
          <a:p>
            <a:pPr fontAlgn="base"/>
            <a:r>
              <a:rPr lang="en-US" sz="2300" b="1" dirty="0"/>
              <a:t>It is a calling in which we recognize the power of the Spirit gathering us</a:t>
            </a:r>
          </a:p>
          <a:p>
            <a:pPr fontAlgn="base"/>
            <a:r>
              <a:rPr lang="en-US" sz="2300" b="1" dirty="0"/>
              <a:t>It is an expression of our poverty</a:t>
            </a:r>
          </a:p>
          <a:p>
            <a:pPr fontAlgn="base"/>
            <a:r>
              <a:rPr lang="en-US" sz="2300" b="1" dirty="0"/>
              <a:t>Because Jesus became a brother to all of us in the Incarnation</a:t>
            </a:r>
          </a:p>
          <a:p>
            <a:pPr fontAlgn="base"/>
            <a:r>
              <a:rPr lang="en-US" sz="2300" b="1" dirty="0"/>
              <a:t>The love of God is manifest in all creation</a:t>
            </a:r>
          </a:p>
          <a:p>
            <a:pPr fontAlgn="base"/>
            <a:r>
              <a:rPr lang="en-US" sz="2300" b="1" dirty="0"/>
              <a:t>God gives us the power to love one another</a:t>
            </a:r>
          </a:p>
          <a:p>
            <a:pPr fontAlgn="base"/>
            <a:r>
              <a:rPr lang="en-US" sz="2300" b="1" dirty="0"/>
              <a:t>Sense that we are gathered in the Lord’s name called to live out the Gospel with those called to share life with us.</a:t>
            </a:r>
          </a:p>
          <a:p>
            <a:endParaRPr lang="en-US" dirty="0"/>
          </a:p>
        </p:txBody>
      </p:sp>
      <p:sp>
        <p:nvSpPr>
          <p:cNvPr id="5" name="Content Placeholder 4">
            <a:extLst>
              <a:ext uri="{FF2B5EF4-FFF2-40B4-BE49-F238E27FC236}">
                <a16:creationId xmlns:a16="http://schemas.microsoft.com/office/drawing/2014/main" id="{A4CBD976-C6EA-63C5-5079-6D2A4F5BAD70}"/>
              </a:ext>
            </a:extLst>
          </p:cNvPr>
          <p:cNvSpPr>
            <a:spLocks noGrp="1"/>
          </p:cNvSpPr>
          <p:nvPr>
            <p:ph sz="half" idx="2"/>
          </p:nvPr>
        </p:nvSpPr>
        <p:spPr/>
        <p:txBody>
          <a:bodyPr>
            <a:normAutofit fontScale="70000" lnSpcReduction="20000"/>
          </a:bodyPr>
          <a:lstStyle/>
          <a:p>
            <a:pPr fontAlgn="base"/>
            <a:r>
              <a:rPr lang="en-US" sz="2000" b="1" dirty="0"/>
              <a:t>Hearts freed from self interest</a:t>
            </a:r>
          </a:p>
          <a:p>
            <a:pPr fontAlgn="base"/>
            <a:r>
              <a:rPr lang="en-US" sz="2000" b="1" dirty="0"/>
              <a:t>Ability to forgive</a:t>
            </a:r>
          </a:p>
          <a:p>
            <a:pPr fontAlgn="base"/>
            <a:r>
              <a:rPr lang="en-US" sz="2000" b="1" dirty="0"/>
              <a:t>Ability to ask pardon</a:t>
            </a:r>
          </a:p>
          <a:p>
            <a:pPr fontAlgn="base"/>
            <a:r>
              <a:rPr lang="en-US" sz="2000" b="1" dirty="0"/>
              <a:t>Shared responsibility for our life together</a:t>
            </a:r>
          </a:p>
          <a:p>
            <a:pPr fontAlgn="base"/>
            <a:r>
              <a:rPr lang="en-US" sz="2000" b="1" dirty="0"/>
              <a:t>Mutuality toward the sick as as healthy members</a:t>
            </a:r>
          </a:p>
          <a:p>
            <a:pPr fontAlgn="base"/>
            <a:r>
              <a:rPr lang="en-US" sz="2000" b="1" dirty="0"/>
              <a:t>Not to become angry or disturbed because of the faults of another</a:t>
            </a:r>
          </a:p>
          <a:p>
            <a:pPr fontAlgn="base"/>
            <a:r>
              <a:rPr lang="en-US" sz="2000" b="1" dirty="0"/>
              <a:t>Making needs known</a:t>
            </a:r>
          </a:p>
          <a:p>
            <a:pPr fontAlgn="base"/>
            <a:r>
              <a:rPr lang="en-US" sz="2000" b="1" dirty="0"/>
              <a:t>Admonish with great mercy</a:t>
            </a:r>
          </a:p>
          <a:p>
            <a:pPr fontAlgn="base"/>
            <a:r>
              <a:rPr lang="en-US" sz="2000" b="1" dirty="0"/>
              <a:t>It requires the love of each person</a:t>
            </a:r>
          </a:p>
          <a:p>
            <a:pPr fontAlgn="base"/>
            <a:r>
              <a:rPr lang="en-US" sz="2000" b="1" dirty="0"/>
              <a:t>Willingly serve and obey one another with charity (Margaret Carney/Thaddeus Horgan)</a:t>
            </a:r>
          </a:p>
          <a:p>
            <a:endParaRPr lang="en-US" dirty="0"/>
          </a:p>
        </p:txBody>
      </p:sp>
    </p:spTree>
    <p:extLst>
      <p:ext uri="{BB962C8B-B14F-4D97-AF65-F5344CB8AC3E}">
        <p14:creationId xmlns:p14="http://schemas.microsoft.com/office/powerpoint/2010/main" val="2767538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61C7-10AA-0095-1CC4-158D11F43C21}"/>
              </a:ext>
            </a:extLst>
          </p:cNvPr>
          <p:cNvSpPr>
            <a:spLocks noGrp="1"/>
          </p:cNvSpPr>
          <p:nvPr>
            <p:ph type="title"/>
          </p:nvPr>
        </p:nvSpPr>
        <p:spPr/>
        <p:txBody>
          <a:bodyPr/>
          <a:lstStyle/>
          <a:p>
            <a:r>
              <a:rPr lang="en-US" dirty="0"/>
              <a:t>                 Christian Friendship</a:t>
            </a:r>
          </a:p>
        </p:txBody>
      </p:sp>
      <p:sp>
        <p:nvSpPr>
          <p:cNvPr id="4" name="Content Placeholder 3">
            <a:extLst>
              <a:ext uri="{FF2B5EF4-FFF2-40B4-BE49-F238E27FC236}">
                <a16:creationId xmlns:a16="http://schemas.microsoft.com/office/drawing/2014/main" id="{4B51D2B2-5059-E560-DBA2-30B69A03AF5B}"/>
              </a:ext>
            </a:extLst>
          </p:cNvPr>
          <p:cNvSpPr>
            <a:spLocks noGrp="1"/>
          </p:cNvSpPr>
          <p:nvPr>
            <p:ph idx="1"/>
          </p:nvPr>
        </p:nvSpPr>
        <p:spPr/>
        <p:txBody>
          <a:bodyPr>
            <a:normAutofit/>
          </a:bodyPr>
          <a:lstStyle/>
          <a:p>
            <a:r>
              <a:rPr lang="en-US" b="1" dirty="0"/>
              <a:t>Shared hope in the Gospel			A Heart of Service</a:t>
            </a:r>
          </a:p>
          <a:p>
            <a:r>
              <a:rPr lang="en-US" b="1" dirty="0"/>
              <a:t>Realistic Expectations                             Gentle Admonition</a:t>
            </a:r>
          </a:p>
          <a:p>
            <a:r>
              <a:rPr lang="en-US" b="1" dirty="0"/>
              <a:t>Framework for forgiveness                     Shared Eternal Life</a:t>
            </a:r>
          </a:p>
          <a:p>
            <a:r>
              <a:rPr lang="en-US" b="1" dirty="0"/>
              <a:t>Family Commitment</a:t>
            </a:r>
          </a:p>
          <a:p>
            <a:r>
              <a:rPr lang="en-US" b="1" dirty="0"/>
              <a:t>Trustworthy discretion</a:t>
            </a:r>
          </a:p>
          <a:p>
            <a:r>
              <a:rPr lang="en-US" b="1" dirty="0"/>
              <a:t>True Generosity</a:t>
            </a:r>
          </a:p>
          <a:p>
            <a:r>
              <a:rPr lang="en-US" b="1" dirty="0"/>
              <a:t>Encouragement to stand strong</a:t>
            </a:r>
          </a:p>
          <a:p>
            <a:r>
              <a:rPr lang="en-US" b="1" dirty="0"/>
              <a:t>Selfless love</a:t>
            </a:r>
          </a:p>
          <a:p>
            <a:r>
              <a:rPr lang="en-US" b="1" dirty="0"/>
              <a:t>The Rule of Peace</a:t>
            </a:r>
          </a:p>
          <a:p>
            <a:endParaRPr lang="en-US" dirty="0"/>
          </a:p>
        </p:txBody>
      </p:sp>
      <p:pic>
        <p:nvPicPr>
          <p:cNvPr id="6" name="Picture 5">
            <a:extLst>
              <a:ext uri="{FF2B5EF4-FFF2-40B4-BE49-F238E27FC236}">
                <a16:creationId xmlns:a16="http://schemas.microsoft.com/office/drawing/2014/main" id="{303F592D-142A-7D6E-2B9D-42E2097DA01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46912" y="3415862"/>
            <a:ext cx="5145088" cy="3442138"/>
          </a:xfrm>
          <a:prstGeom prst="rect">
            <a:avLst/>
          </a:prstGeom>
        </p:spPr>
      </p:pic>
    </p:spTree>
    <p:extLst>
      <p:ext uri="{BB962C8B-B14F-4D97-AF65-F5344CB8AC3E}">
        <p14:creationId xmlns:p14="http://schemas.microsoft.com/office/powerpoint/2010/main" val="1303888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8C7A71-3B3D-81AD-0D29-989D9AF79573}"/>
              </a:ext>
            </a:extLst>
          </p:cNvPr>
          <p:cNvSpPr txBox="1"/>
          <p:nvPr/>
        </p:nvSpPr>
        <p:spPr>
          <a:xfrm>
            <a:off x="1923393" y="1056290"/>
            <a:ext cx="4201791" cy="584775"/>
          </a:xfrm>
          <a:prstGeom prst="rect">
            <a:avLst/>
          </a:prstGeom>
          <a:noFill/>
        </p:spPr>
        <p:txBody>
          <a:bodyPr wrap="none" rtlCol="0">
            <a:spAutoFit/>
          </a:bodyPr>
          <a:lstStyle/>
          <a:p>
            <a:r>
              <a:rPr lang="en-US" sz="3200" b="1" dirty="0"/>
              <a:t>Christian Friendships</a:t>
            </a:r>
          </a:p>
        </p:txBody>
      </p:sp>
      <p:pic>
        <p:nvPicPr>
          <p:cNvPr id="7" name="Picture 6">
            <a:extLst>
              <a:ext uri="{FF2B5EF4-FFF2-40B4-BE49-F238E27FC236}">
                <a16:creationId xmlns:a16="http://schemas.microsoft.com/office/drawing/2014/main" id="{8B80145D-123E-C842-1041-1A59DA179A7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48400" y="457200"/>
            <a:ext cx="5943600" cy="5943600"/>
          </a:xfrm>
          <a:prstGeom prst="rect">
            <a:avLst/>
          </a:prstGeom>
        </p:spPr>
      </p:pic>
    </p:spTree>
    <p:extLst>
      <p:ext uri="{BB962C8B-B14F-4D97-AF65-F5344CB8AC3E}">
        <p14:creationId xmlns:p14="http://schemas.microsoft.com/office/powerpoint/2010/main" val="705450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4EB79D-A05A-5D89-CAF8-CD087866445E}"/>
              </a:ext>
            </a:extLst>
          </p:cNvPr>
          <p:cNvSpPr>
            <a:spLocks noGrp="1"/>
          </p:cNvSpPr>
          <p:nvPr>
            <p:ph type="title"/>
          </p:nvPr>
        </p:nvSpPr>
        <p:spPr/>
        <p:txBody>
          <a:bodyPr>
            <a:normAutofit/>
          </a:bodyPr>
          <a:lstStyle/>
          <a:p>
            <a:r>
              <a:rPr lang="en-US" sz="3200" dirty="0"/>
              <a:t>An example of Fraternity and Friendship</a:t>
            </a:r>
          </a:p>
        </p:txBody>
      </p:sp>
      <p:pic>
        <p:nvPicPr>
          <p:cNvPr id="6" name="Content Placeholder 5">
            <a:extLst>
              <a:ext uri="{FF2B5EF4-FFF2-40B4-BE49-F238E27FC236}">
                <a16:creationId xmlns:a16="http://schemas.microsoft.com/office/drawing/2014/main" id="{372E8DB2-D7B3-B98C-F40E-8486B3A7718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497724" y="1455405"/>
            <a:ext cx="9702093" cy="5402595"/>
          </a:xfrm>
        </p:spPr>
      </p:pic>
    </p:spTree>
    <p:extLst>
      <p:ext uri="{BB962C8B-B14F-4D97-AF65-F5344CB8AC3E}">
        <p14:creationId xmlns:p14="http://schemas.microsoft.com/office/powerpoint/2010/main" val="385599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220E-A48D-E68B-78D7-3D0C6FD164C1}"/>
              </a:ext>
            </a:extLst>
          </p:cNvPr>
          <p:cNvSpPr>
            <a:spLocks noGrp="1"/>
          </p:cNvSpPr>
          <p:nvPr>
            <p:ph type="title"/>
          </p:nvPr>
        </p:nvSpPr>
        <p:spPr/>
        <p:txBody>
          <a:bodyPr/>
          <a:lstStyle/>
          <a:p>
            <a:r>
              <a:rPr lang="en-US" dirty="0"/>
              <a:t>St Francis and the Sultan Lesson for us!</a:t>
            </a:r>
          </a:p>
        </p:txBody>
      </p:sp>
      <p:sp>
        <p:nvSpPr>
          <p:cNvPr id="3" name="Content Placeholder 2">
            <a:extLst>
              <a:ext uri="{FF2B5EF4-FFF2-40B4-BE49-F238E27FC236}">
                <a16:creationId xmlns:a16="http://schemas.microsoft.com/office/drawing/2014/main" id="{98539673-F0AD-DC13-4ECC-4FB81AC150E0}"/>
              </a:ext>
            </a:extLst>
          </p:cNvPr>
          <p:cNvSpPr>
            <a:spLocks noGrp="1"/>
          </p:cNvSpPr>
          <p:nvPr>
            <p:ph idx="1"/>
          </p:nvPr>
        </p:nvSpPr>
        <p:spPr/>
        <p:txBody>
          <a:bodyPr/>
          <a:lstStyle/>
          <a:p>
            <a:r>
              <a:rPr lang="en-US" dirty="0"/>
              <a:t>It is Francis of Assisi who begins the process that Pope Francis continues today and that is to foster a </a:t>
            </a:r>
            <a:r>
              <a:rPr lang="en-US" b="1" dirty="0"/>
              <a:t>culture of encounter t</a:t>
            </a:r>
            <a:r>
              <a:rPr lang="en-US" dirty="0"/>
              <a:t>hat is a countermeasure to the </a:t>
            </a:r>
            <a:r>
              <a:rPr lang="en-US" b="1" dirty="0"/>
              <a:t>culture of indifference </a:t>
            </a:r>
            <a:r>
              <a:rPr lang="en-US" dirty="0"/>
              <a:t>that we now are subjected to and which has dire consequences for all of us.</a:t>
            </a:r>
          </a:p>
          <a:p>
            <a:r>
              <a:rPr lang="en-US" dirty="0"/>
              <a:t>One of the elements that I do believe you and I would find helpful in trying to decipher all of the nuances, the theology, scripture, the political and social images and language presented in this unique document is to use a template that you and I are so familiar with and that is the Rosary and in particular that of the Joyful Mysteries.</a:t>
            </a:r>
          </a:p>
          <a:p>
            <a:br>
              <a:rPr lang="en-US" dirty="0"/>
            </a:br>
            <a:endParaRPr lang="en-US" dirty="0"/>
          </a:p>
        </p:txBody>
      </p:sp>
    </p:spTree>
    <p:extLst>
      <p:ext uri="{BB962C8B-B14F-4D97-AF65-F5344CB8AC3E}">
        <p14:creationId xmlns:p14="http://schemas.microsoft.com/office/powerpoint/2010/main" val="118135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982B-906B-2B42-1BF1-532005634063}"/>
              </a:ext>
            </a:extLst>
          </p:cNvPr>
          <p:cNvSpPr>
            <a:spLocks noGrp="1"/>
          </p:cNvSpPr>
          <p:nvPr>
            <p:ph type="title"/>
          </p:nvPr>
        </p:nvSpPr>
        <p:spPr/>
        <p:txBody>
          <a:bodyPr/>
          <a:lstStyle/>
          <a:p>
            <a:r>
              <a:rPr lang="en-US" dirty="0"/>
              <a:t>				</a:t>
            </a:r>
            <a:r>
              <a:rPr lang="en-US" sz="6000" dirty="0"/>
              <a:t>Challenge</a:t>
            </a:r>
          </a:p>
        </p:txBody>
      </p:sp>
      <p:sp>
        <p:nvSpPr>
          <p:cNvPr id="3" name="TextBox 2">
            <a:extLst>
              <a:ext uri="{FF2B5EF4-FFF2-40B4-BE49-F238E27FC236}">
                <a16:creationId xmlns:a16="http://schemas.microsoft.com/office/drawing/2014/main" id="{BAD42D99-F463-70D1-8492-0091F5206A68}"/>
              </a:ext>
            </a:extLst>
          </p:cNvPr>
          <p:cNvSpPr txBox="1"/>
          <p:nvPr/>
        </p:nvSpPr>
        <p:spPr>
          <a:xfrm>
            <a:off x="2226834" y="1688951"/>
            <a:ext cx="9100968" cy="4524315"/>
          </a:xfrm>
          <a:prstGeom prst="rect">
            <a:avLst/>
          </a:prstGeom>
          <a:noFill/>
        </p:spPr>
        <p:txBody>
          <a:bodyPr wrap="square" rtlCol="0">
            <a:spAutoFit/>
          </a:bodyPr>
          <a:lstStyle/>
          <a:p>
            <a:endParaRPr lang="en-US" sz="2800" dirty="0"/>
          </a:p>
          <a:p>
            <a:r>
              <a:rPr lang="en-US" sz="2800" dirty="0"/>
              <a:t>Notice the word </a:t>
            </a:r>
            <a:r>
              <a:rPr lang="en-US" sz="2800" b="1" dirty="0"/>
              <a:t>challenge</a:t>
            </a:r>
            <a:r>
              <a:rPr lang="en-US" sz="2800" dirty="0"/>
              <a:t> and you are fully aware of the fragmentation and divisions that exist in our world today. We are far, very far from the world of unity, fraternity and friendship that Jesus wishes for us, that the Church encourages us to create and that the Gospels remind us we are to be citizens of the Kingdom of God that is being created in the here and now.</a:t>
            </a:r>
          </a:p>
          <a:p>
            <a:br>
              <a:rPr lang="en-US" dirty="0"/>
            </a:br>
            <a:endParaRPr lang="en-US" dirty="0"/>
          </a:p>
        </p:txBody>
      </p:sp>
    </p:spTree>
    <p:extLst>
      <p:ext uri="{BB962C8B-B14F-4D97-AF65-F5344CB8AC3E}">
        <p14:creationId xmlns:p14="http://schemas.microsoft.com/office/powerpoint/2010/main" val="897464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9A2D-F4CE-66B9-4947-06D425F065E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81000"/>
            <a:ext cx="12192000" cy="6096000"/>
          </a:xfrm>
          <a:prstGeom prst="rect">
            <a:avLst/>
          </a:prstGeom>
        </p:spPr>
      </p:pic>
    </p:spTree>
    <p:extLst>
      <p:ext uri="{BB962C8B-B14F-4D97-AF65-F5344CB8AC3E}">
        <p14:creationId xmlns:p14="http://schemas.microsoft.com/office/powerpoint/2010/main" val="3624061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0D59-1E81-CB84-7123-A78A9C1A45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C0DBBC-CA15-AB2A-BE9C-C57125504302}"/>
              </a:ext>
            </a:extLst>
          </p:cNvPr>
          <p:cNvSpPr>
            <a:spLocks noGrp="1"/>
          </p:cNvSpPr>
          <p:nvPr>
            <p:ph sz="half" idx="1"/>
          </p:nvPr>
        </p:nvSpPr>
        <p:spPr/>
        <p:txBody>
          <a:bodyPr>
            <a:noAutofit/>
          </a:bodyPr>
          <a:lstStyle/>
          <a:p>
            <a:r>
              <a:rPr lang="en-US" sz="1400" dirty="0"/>
              <a:t>…</a:t>
            </a:r>
            <a:r>
              <a:rPr lang="en-US" sz="1400" i="1" dirty="0"/>
              <a:t>You will ask me now: what is meant by cordial friendship? It means that it has its  foundation in the heart. As you have asked me, I will explain that cordial love with which the Sisters should love one another. This sort of love is nothing less than that of true and sincere friendship, which can only occur between reasonable people…This friendship must be grounded in the </a:t>
            </a:r>
            <a:r>
              <a:rPr lang="en-US" sz="1400" i="1" dirty="0" err="1"/>
              <a:t>heart..we</a:t>
            </a:r>
            <a:r>
              <a:rPr lang="en-US" sz="1400" i="1" dirty="0"/>
              <a:t> are told by God to love our neighbor…but we must love one another with the same expansiveness of our hearts, not simply as we love ourselves, as God commands us, but more than ourselves to observe the rules of Evangelical perfect which asks this of us. Our Lord has said: “Love one another as I have loved you.”</a:t>
            </a:r>
            <a:endParaRPr lang="en-US" sz="1400" dirty="0"/>
          </a:p>
          <a:p>
            <a:br>
              <a:rPr lang="en-US" sz="1400" dirty="0"/>
            </a:br>
            <a:endParaRPr lang="en-US" sz="1400" dirty="0"/>
          </a:p>
        </p:txBody>
      </p:sp>
      <p:sp>
        <p:nvSpPr>
          <p:cNvPr id="4" name="Content Placeholder 3">
            <a:extLst>
              <a:ext uri="{FF2B5EF4-FFF2-40B4-BE49-F238E27FC236}">
                <a16:creationId xmlns:a16="http://schemas.microsoft.com/office/drawing/2014/main" id="{5F850A23-3DB6-B1FB-6045-7F61E0276639}"/>
              </a:ext>
            </a:extLst>
          </p:cNvPr>
          <p:cNvSpPr>
            <a:spLocks noGrp="1"/>
          </p:cNvSpPr>
          <p:nvPr>
            <p:ph sz="half" idx="2"/>
          </p:nvPr>
        </p:nvSpPr>
        <p:spPr/>
        <p:txBody>
          <a:bodyPr>
            <a:noAutofit/>
          </a:bodyPr>
          <a:lstStyle/>
          <a:p>
            <a:r>
              <a:rPr lang="en-US" sz="1200" i="1" dirty="0"/>
              <a:t>…This cordial love must be accompanied by two virtues: civility and gracious communication. Civility lends a certain agreeable tone to all the serious transactions and dealings we have with one another. Gracious conversation allows us to enjoy less-serious Recreation and encounters with our neighbors. All virtues, as you know, have contrary vices. Which are the extremes of virtue. civility is not found between too much unrelenting seriousness and too much sentimentality and false flattery. The virtue of gracious conversation requires that you share a holy and moderate Joy, not boring your neighbor with your Melancholy complaints or refusing to join in at the time set aside for recreation and entertainment. you must continue to hold on to the affection you have for one another as equitably as possible. All must know that they are loved with this cordial heartfelt love equally. </a:t>
            </a:r>
            <a:endParaRPr lang="en-US" sz="1200" dirty="0"/>
          </a:p>
          <a:p>
            <a:br>
              <a:rPr lang="en-US" sz="1200" dirty="0"/>
            </a:br>
            <a:endParaRPr lang="en-US" sz="1200" dirty="0"/>
          </a:p>
        </p:txBody>
      </p:sp>
      <p:pic>
        <p:nvPicPr>
          <p:cNvPr id="6" name="Picture 5">
            <a:extLst>
              <a:ext uri="{FF2B5EF4-FFF2-40B4-BE49-F238E27FC236}">
                <a16:creationId xmlns:a16="http://schemas.microsoft.com/office/drawing/2014/main" id="{C5660D79-2226-1F25-528C-B39FDA62479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89212" y="624110"/>
            <a:ext cx="8915399" cy="1280890"/>
          </a:xfrm>
          <a:prstGeom prst="rect">
            <a:avLst/>
          </a:prstGeom>
        </p:spPr>
      </p:pic>
    </p:spTree>
    <p:extLst>
      <p:ext uri="{BB962C8B-B14F-4D97-AF65-F5344CB8AC3E}">
        <p14:creationId xmlns:p14="http://schemas.microsoft.com/office/powerpoint/2010/main" val="3855705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50B5C9-ECE7-4ADB-C4AE-6B8624413B18}"/>
              </a:ext>
            </a:extLst>
          </p:cNvPr>
          <p:cNvSpPr txBox="1"/>
          <p:nvPr/>
        </p:nvSpPr>
        <p:spPr>
          <a:xfrm>
            <a:off x="2424545" y="1066800"/>
            <a:ext cx="7065819" cy="2862322"/>
          </a:xfrm>
          <a:prstGeom prst="rect">
            <a:avLst/>
          </a:prstGeom>
          <a:noFill/>
        </p:spPr>
        <p:txBody>
          <a:bodyPr wrap="square" rtlCol="0">
            <a:spAutoFit/>
          </a:bodyPr>
          <a:lstStyle/>
          <a:p>
            <a:r>
              <a:rPr lang="en-US" b="1" dirty="0"/>
              <a:t>Matters of the heart, friendship, civility, conversation are as old as is the faith that you and I are heirs to. These same matters of heart, friendship, civility and conversation are also essential ingredients to the Franciscan Movement that allowed Fraternity and Peacemaking to be a part of the spiritual heritage that we now call upon to reinvigorate a social climate that has become twisted, malevolent and dangerous for all peoples, nations, and faiths. </a:t>
            </a:r>
          </a:p>
          <a:p>
            <a:br>
              <a:rPr lang="en-US" b="1" dirty="0"/>
            </a:br>
            <a:endParaRPr lang="en-US" b="1" dirty="0"/>
          </a:p>
        </p:txBody>
      </p:sp>
      <p:pic>
        <p:nvPicPr>
          <p:cNvPr id="7" name="Picture 6">
            <a:extLst>
              <a:ext uri="{FF2B5EF4-FFF2-40B4-BE49-F238E27FC236}">
                <a16:creationId xmlns:a16="http://schemas.microsoft.com/office/drawing/2014/main" id="{3C09033C-57EE-3743-2FFD-34BF619DC7D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02873" y="3429001"/>
            <a:ext cx="8229599" cy="3054926"/>
          </a:xfrm>
          <a:prstGeom prst="rect">
            <a:avLst/>
          </a:prstGeom>
        </p:spPr>
      </p:pic>
    </p:spTree>
    <p:extLst>
      <p:ext uri="{BB962C8B-B14F-4D97-AF65-F5344CB8AC3E}">
        <p14:creationId xmlns:p14="http://schemas.microsoft.com/office/powerpoint/2010/main" val="3087202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957387-2836-0ECE-F823-823B5F669884}"/>
              </a:ext>
            </a:extLst>
          </p:cNvPr>
          <p:cNvSpPr txBox="1"/>
          <p:nvPr/>
        </p:nvSpPr>
        <p:spPr>
          <a:xfrm>
            <a:off x="1399310" y="1648690"/>
            <a:ext cx="8091054" cy="369332"/>
          </a:xfrm>
          <a:prstGeom prst="rect">
            <a:avLst/>
          </a:prstGeom>
          <a:noFill/>
        </p:spPr>
        <p:txBody>
          <a:bodyPr wrap="square" rtlCol="0">
            <a:spAutoFit/>
          </a:bodyPr>
          <a:lstStyle/>
          <a:p>
            <a:r>
              <a:rPr lang="en-US" dirty="0"/>
              <a:t>“xenophilia” (love of strangers)</a:t>
            </a:r>
          </a:p>
        </p:txBody>
      </p:sp>
      <p:sp>
        <p:nvSpPr>
          <p:cNvPr id="3" name="TextBox 2">
            <a:extLst>
              <a:ext uri="{FF2B5EF4-FFF2-40B4-BE49-F238E27FC236}">
                <a16:creationId xmlns:a16="http://schemas.microsoft.com/office/drawing/2014/main" id="{AC742FF4-296D-80F1-59B7-14B0959F2743}"/>
              </a:ext>
            </a:extLst>
          </p:cNvPr>
          <p:cNvSpPr txBox="1"/>
          <p:nvPr/>
        </p:nvSpPr>
        <p:spPr>
          <a:xfrm>
            <a:off x="5971309" y="3449781"/>
            <a:ext cx="4516582" cy="369332"/>
          </a:xfrm>
          <a:prstGeom prst="rect">
            <a:avLst/>
          </a:prstGeom>
          <a:noFill/>
        </p:spPr>
        <p:txBody>
          <a:bodyPr wrap="square" rtlCol="0">
            <a:spAutoFit/>
          </a:bodyPr>
          <a:lstStyle/>
          <a:p>
            <a:r>
              <a:rPr lang="en-US" dirty="0"/>
              <a:t>“xenophobia” (fear of strangers) </a:t>
            </a:r>
          </a:p>
        </p:txBody>
      </p:sp>
      <p:sp>
        <p:nvSpPr>
          <p:cNvPr id="4" name="TextBox 3">
            <a:extLst>
              <a:ext uri="{FF2B5EF4-FFF2-40B4-BE49-F238E27FC236}">
                <a16:creationId xmlns:a16="http://schemas.microsoft.com/office/drawing/2014/main" id="{AE4AA87A-24A5-A14F-BDB3-9903D5B398E2}"/>
              </a:ext>
            </a:extLst>
          </p:cNvPr>
          <p:cNvSpPr txBox="1"/>
          <p:nvPr/>
        </p:nvSpPr>
        <p:spPr>
          <a:xfrm>
            <a:off x="5153891" y="2549236"/>
            <a:ext cx="2355273" cy="584775"/>
          </a:xfrm>
          <a:prstGeom prst="rect">
            <a:avLst/>
          </a:prstGeom>
          <a:noFill/>
        </p:spPr>
        <p:txBody>
          <a:bodyPr wrap="square" rtlCol="0">
            <a:spAutoFit/>
          </a:bodyPr>
          <a:lstStyle/>
          <a:p>
            <a:r>
              <a:rPr lang="en-US" sz="3200" dirty="0"/>
              <a:t>or</a:t>
            </a:r>
          </a:p>
        </p:txBody>
      </p:sp>
    </p:spTree>
    <p:extLst>
      <p:ext uri="{BB962C8B-B14F-4D97-AF65-F5344CB8AC3E}">
        <p14:creationId xmlns:p14="http://schemas.microsoft.com/office/powerpoint/2010/main" val="4036888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9281BE-0D51-D10D-522D-7691254EB328}"/>
              </a:ext>
            </a:extLst>
          </p:cNvPr>
          <p:cNvSpPr txBox="1"/>
          <p:nvPr/>
        </p:nvSpPr>
        <p:spPr>
          <a:xfrm>
            <a:off x="2022764" y="983673"/>
            <a:ext cx="9060872" cy="6370975"/>
          </a:xfrm>
          <a:prstGeom prst="rect">
            <a:avLst/>
          </a:prstGeom>
          <a:noFill/>
        </p:spPr>
        <p:txBody>
          <a:bodyPr wrap="square" rtlCol="0">
            <a:spAutoFit/>
          </a:bodyPr>
          <a:lstStyle/>
          <a:p>
            <a:r>
              <a:rPr lang="en-US" sz="2400" b="1" dirty="0"/>
              <a:t>Dear Franciscan brothers and sisters the choice is clear because our fraternity lived with through the </a:t>
            </a:r>
            <a:r>
              <a:rPr lang="en-US" sz="2400" b="1" dirty="0" err="1"/>
              <a:t>flavour</a:t>
            </a:r>
            <a:r>
              <a:rPr lang="en-US" sz="2400" b="1" dirty="0"/>
              <a:t> of the Gospel, let us be witnesses to a new rebuilding of the Church and world in the 21st century. Let us combine the words Pax et </a:t>
            </a:r>
            <a:r>
              <a:rPr lang="en-US" sz="2400" b="1" dirty="0" err="1"/>
              <a:t>Bonum</a:t>
            </a:r>
            <a:r>
              <a:rPr lang="en-US" sz="2400" b="1" dirty="0"/>
              <a:t> with our fraternal hospitality and restore a world to a Xenophilia, a love of strangers, fulfilling the command to love one another as I have loved you.</a:t>
            </a:r>
          </a:p>
          <a:p>
            <a:endParaRPr lang="en-US" sz="2400" b="1" dirty="0"/>
          </a:p>
          <a:p>
            <a:r>
              <a:rPr lang="en-US" sz="2400" b="1" dirty="0"/>
              <a:t>In our afternoon session we will focus on the Parable of the Good Samaritan and the lessons that Pope Francis offers us in his reflection and some of the comments that we can share, discuss and reflect on as we delve into this most important and necessary document for Franciscans to use to restore the culture to Christ and aid in rebuilding a Civilization of love.</a:t>
            </a:r>
          </a:p>
          <a:p>
            <a:br>
              <a:rPr lang="en-US" sz="2400" b="1" dirty="0"/>
            </a:br>
            <a:endParaRPr lang="en-US" sz="2400" b="1" dirty="0"/>
          </a:p>
        </p:txBody>
      </p:sp>
    </p:spTree>
    <p:extLst>
      <p:ext uri="{BB962C8B-B14F-4D97-AF65-F5344CB8AC3E}">
        <p14:creationId xmlns:p14="http://schemas.microsoft.com/office/powerpoint/2010/main" val="70767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D254-EE94-5C97-48B0-3495BAA01FD4}"/>
              </a:ext>
            </a:extLst>
          </p:cNvPr>
          <p:cNvSpPr>
            <a:spLocks noGrp="1"/>
          </p:cNvSpPr>
          <p:nvPr>
            <p:ph type="title"/>
          </p:nvPr>
        </p:nvSpPr>
        <p:spPr/>
        <p:txBody>
          <a:bodyPr>
            <a:normAutofit/>
          </a:bodyPr>
          <a:lstStyle/>
          <a:p>
            <a:r>
              <a:rPr lang="en-US" sz="4800" dirty="0"/>
              <a:t>		Can’t Abide Prophets</a:t>
            </a:r>
          </a:p>
        </p:txBody>
      </p:sp>
      <p:pic>
        <p:nvPicPr>
          <p:cNvPr id="7" name="Picture 6">
            <a:extLst>
              <a:ext uri="{FF2B5EF4-FFF2-40B4-BE49-F238E27FC236}">
                <a16:creationId xmlns:a16="http://schemas.microsoft.com/office/drawing/2014/main" id="{85D8987C-3F39-A28C-EBDF-586D498419B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14547" y="1828970"/>
            <a:ext cx="6295509" cy="5029030"/>
          </a:xfrm>
          <a:prstGeom prst="rect">
            <a:avLst/>
          </a:prstGeom>
        </p:spPr>
      </p:pic>
    </p:spTree>
    <p:extLst>
      <p:ext uri="{BB962C8B-B14F-4D97-AF65-F5344CB8AC3E}">
        <p14:creationId xmlns:p14="http://schemas.microsoft.com/office/powerpoint/2010/main" val="796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59F1-D827-A748-BCBA-13BB2CD572B8}"/>
              </a:ext>
            </a:extLst>
          </p:cNvPr>
          <p:cNvSpPr>
            <a:spLocks noGrp="1"/>
          </p:cNvSpPr>
          <p:nvPr>
            <p:ph type="title"/>
          </p:nvPr>
        </p:nvSpPr>
        <p:spPr/>
        <p:txBody>
          <a:bodyPr/>
          <a:lstStyle/>
          <a:p>
            <a:r>
              <a:rPr lang="en-US" dirty="0"/>
              <a:t>		</a:t>
            </a:r>
            <a:r>
              <a:rPr lang="en-US" sz="4800" dirty="0"/>
              <a:t>A Prophetic Message</a:t>
            </a:r>
          </a:p>
        </p:txBody>
      </p:sp>
      <p:sp>
        <p:nvSpPr>
          <p:cNvPr id="3" name="TextBox 2">
            <a:extLst>
              <a:ext uri="{FF2B5EF4-FFF2-40B4-BE49-F238E27FC236}">
                <a16:creationId xmlns:a16="http://schemas.microsoft.com/office/drawing/2014/main" id="{C43FF795-DC37-6391-1FE5-1CF1FFE260FE}"/>
              </a:ext>
            </a:extLst>
          </p:cNvPr>
          <p:cNvSpPr txBox="1"/>
          <p:nvPr/>
        </p:nvSpPr>
        <p:spPr>
          <a:xfrm>
            <a:off x="2104571" y="2554513"/>
            <a:ext cx="9400040" cy="5509200"/>
          </a:xfrm>
          <a:prstGeom prst="rect">
            <a:avLst/>
          </a:prstGeom>
          <a:noFill/>
        </p:spPr>
        <p:txBody>
          <a:bodyPr wrap="square" rtlCol="0">
            <a:spAutoFit/>
          </a:bodyPr>
          <a:lstStyle/>
          <a:p>
            <a:r>
              <a:rPr lang="en-US" sz="3200" dirty="0"/>
              <a:t>Pope Francis and his Encyclical </a:t>
            </a:r>
            <a:r>
              <a:rPr lang="en-US" sz="3200" b="1" dirty="0"/>
              <a:t>Fratelli Tutti </a:t>
            </a:r>
            <a:r>
              <a:rPr lang="en-US" sz="3200" dirty="0"/>
              <a:t>is a prophetic message for the People of God and indeed for all peoples, </a:t>
            </a:r>
            <a:r>
              <a:rPr lang="en-US" sz="3200" i="1" dirty="0"/>
              <a:t>so you and I can see and hear what our blindness and deafness cheerfully ignores. Prophets stand perpetually in God’s presence, overwhelmed by heaven’s perspective. The seer’s and by extension Pope Francis’ job is to shatter indifference and spell out options. As the prophet is broken open by God’s pain, so must he or she become the heart-breaker of the whole community. </a:t>
            </a:r>
            <a:r>
              <a:rPr lang="en-US" sz="3200" dirty="0"/>
              <a:t> </a:t>
            </a:r>
          </a:p>
        </p:txBody>
      </p:sp>
      <p:pic>
        <p:nvPicPr>
          <p:cNvPr id="5" name="Picture 4">
            <a:extLst>
              <a:ext uri="{FF2B5EF4-FFF2-40B4-BE49-F238E27FC236}">
                <a16:creationId xmlns:a16="http://schemas.microsoft.com/office/drawing/2014/main" id="{B111452C-B174-FEA7-F79B-B7401F05A3D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6744" y="393230"/>
            <a:ext cx="3236685" cy="2055556"/>
          </a:xfrm>
          <a:prstGeom prst="rect">
            <a:avLst/>
          </a:prstGeom>
        </p:spPr>
      </p:pic>
    </p:spTree>
    <p:extLst>
      <p:ext uri="{BB962C8B-B14F-4D97-AF65-F5344CB8AC3E}">
        <p14:creationId xmlns:p14="http://schemas.microsoft.com/office/powerpoint/2010/main" val="375108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329B19-B46B-8780-69CB-03E86B86AE9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225490"/>
            <a:ext cx="12192000" cy="6407020"/>
          </a:xfrm>
          <a:prstGeom prst="rect">
            <a:avLst/>
          </a:prstGeom>
        </p:spPr>
      </p:pic>
      <p:sp>
        <p:nvSpPr>
          <p:cNvPr id="5" name="TextBox 4">
            <a:extLst>
              <a:ext uri="{FF2B5EF4-FFF2-40B4-BE49-F238E27FC236}">
                <a16:creationId xmlns:a16="http://schemas.microsoft.com/office/drawing/2014/main" id="{27D70489-7C87-FE91-A354-63D923DA122F}"/>
              </a:ext>
            </a:extLst>
          </p:cNvPr>
          <p:cNvSpPr txBox="1"/>
          <p:nvPr/>
        </p:nvSpPr>
        <p:spPr>
          <a:xfrm>
            <a:off x="0" y="6632510"/>
            <a:ext cx="12192000" cy="230832"/>
          </a:xfrm>
          <a:prstGeom prst="rect">
            <a:avLst/>
          </a:prstGeom>
          <a:noFill/>
        </p:spPr>
        <p:txBody>
          <a:bodyPr wrap="square" rtlCol="0">
            <a:spAutoFit/>
          </a:bodyPr>
          <a:lstStyle/>
          <a:p>
            <a:r>
              <a:rPr lang="en-US" sz="900">
                <a:hlinkClick r:id="rId3" tooltip="https://famvin.org/en/2020/10/10/fratelli-tutti-new-encyclical-of-pope-francis/"/>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87698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60106D-6E80-8110-D90E-8DB49A685093}"/>
              </a:ext>
            </a:extLst>
          </p:cNvPr>
          <p:cNvSpPr txBox="1"/>
          <p:nvPr/>
        </p:nvSpPr>
        <p:spPr>
          <a:xfrm>
            <a:off x="6212113" y="0"/>
            <a:ext cx="5979887" cy="6555641"/>
          </a:xfrm>
          <a:prstGeom prst="rect">
            <a:avLst/>
          </a:prstGeom>
          <a:noFill/>
        </p:spPr>
        <p:txBody>
          <a:bodyPr wrap="square">
            <a:spAutoFit/>
          </a:bodyPr>
          <a:lstStyle/>
          <a:p>
            <a:r>
              <a:rPr lang="en-US" sz="2800" b="0" i="0" u="none" strike="noStrike" dirty="0">
                <a:solidFill>
                  <a:srgbClr val="000000"/>
                </a:solidFill>
                <a:effectLst/>
                <a:latin typeface="Times New Roman" panose="02020603050405020304" pitchFamily="18" charset="0"/>
              </a:rPr>
              <a:t>Franciscans, because we by our profession are called to a communal life, fraternal sharing and a friendship that is physical, emotional and spiritual are poised during this year of 2022 to spark a revolution of the heart, that will eradicate indifference, console the heart of God and restore the law as love as the foundation of human dialogue that will lead to the dignity of every human being and restore the culture to Christ who is the Way, the Truth and the Life. Your pathway to accomplish this is the Gospel, your Rule and your witness to your fraternity and fraternal life.</a:t>
            </a:r>
            <a:endParaRPr lang="en-US" sz="2800" dirty="0"/>
          </a:p>
        </p:txBody>
      </p:sp>
      <p:pic>
        <p:nvPicPr>
          <p:cNvPr id="5" name="Picture 4">
            <a:extLst>
              <a:ext uri="{FF2B5EF4-FFF2-40B4-BE49-F238E27FC236}">
                <a16:creationId xmlns:a16="http://schemas.microsoft.com/office/drawing/2014/main" id="{ED5BCA60-70A3-EC1A-6878-5D555855A9E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42064" y="0"/>
            <a:ext cx="4650736" cy="6731940"/>
          </a:xfrm>
          <a:prstGeom prst="rect">
            <a:avLst/>
          </a:prstGeom>
        </p:spPr>
      </p:pic>
    </p:spTree>
    <p:extLst>
      <p:ext uri="{BB962C8B-B14F-4D97-AF65-F5344CB8AC3E}">
        <p14:creationId xmlns:p14="http://schemas.microsoft.com/office/powerpoint/2010/main" val="336437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BA2403-3602-BD90-83A6-F205C27FFE3B}"/>
              </a:ext>
            </a:extLst>
          </p:cNvPr>
          <p:cNvSpPr txBox="1"/>
          <p:nvPr/>
        </p:nvSpPr>
        <p:spPr>
          <a:xfrm>
            <a:off x="3556000" y="1"/>
            <a:ext cx="74887894" cy="7109639"/>
          </a:xfrm>
          <a:prstGeom prst="rect">
            <a:avLst/>
          </a:prstGeom>
          <a:noFill/>
        </p:spPr>
        <p:txBody>
          <a:bodyPr wrap="square" rtlCol="0">
            <a:spAutoFit/>
          </a:bodyPr>
          <a:lstStyle/>
          <a:p>
            <a:r>
              <a:rPr lang="en-US" sz="2800" b="1" i="1" dirty="0"/>
              <a:t>Fratelli Tutti, </a:t>
            </a:r>
            <a:r>
              <a:rPr lang="en-US" sz="2800" dirty="0"/>
              <a:t>becomes that prophetic voice that </a:t>
            </a:r>
          </a:p>
          <a:p>
            <a:r>
              <a:rPr lang="en-US" sz="2800" dirty="0"/>
              <a:t>we need today to encourage us in our struggle </a:t>
            </a:r>
          </a:p>
          <a:p>
            <a:r>
              <a:rPr lang="en-US" sz="2800" dirty="0"/>
              <a:t>to overcome the indifference of our world, </a:t>
            </a:r>
          </a:p>
          <a:p>
            <a:r>
              <a:rPr lang="en-US" sz="2800" dirty="0"/>
              <a:t>to reject the culture that excludes Christ from </a:t>
            </a:r>
          </a:p>
          <a:p>
            <a:r>
              <a:rPr lang="en-US" sz="2800" dirty="0"/>
              <a:t>the human conversation and to become courageous</a:t>
            </a:r>
          </a:p>
          <a:p>
            <a:r>
              <a:rPr lang="en-US" sz="2800" dirty="0"/>
              <a:t> enough to begin again to rebuild and restore </a:t>
            </a:r>
          </a:p>
          <a:p>
            <a:r>
              <a:rPr lang="en-US" sz="2800" dirty="0"/>
              <a:t>the Kingdom of God, now! Nearly 9 centuries ago, </a:t>
            </a:r>
          </a:p>
          <a:p>
            <a:r>
              <a:rPr lang="en-US" sz="2800" dirty="0"/>
              <a:t>our Father Francis heard Christ from the Cross, </a:t>
            </a:r>
          </a:p>
          <a:p>
            <a:r>
              <a:rPr lang="en-US" sz="2800" i="1" dirty="0"/>
              <a:t>Francis, Francis rebuild my Church. </a:t>
            </a:r>
          </a:p>
          <a:p>
            <a:r>
              <a:rPr lang="en-US" sz="2800" dirty="0"/>
              <a:t>Today it is the voice of Pope Francis </a:t>
            </a:r>
          </a:p>
          <a:p>
            <a:r>
              <a:rPr lang="en-US" sz="2800" dirty="0"/>
              <a:t>that cries out to you and I </a:t>
            </a:r>
            <a:r>
              <a:rPr lang="en-US" sz="2800" i="1" dirty="0"/>
              <a:t>rebuild our world, </a:t>
            </a:r>
          </a:p>
          <a:p>
            <a:r>
              <a:rPr lang="en-US" sz="2800" i="1" dirty="0"/>
              <a:t>restore the human family to the dignity </a:t>
            </a:r>
          </a:p>
          <a:p>
            <a:r>
              <a:rPr lang="en-US" sz="2800" i="1" dirty="0"/>
              <a:t>that God has given each of us for </a:t>
            </a:r>
          </a:p>
          <a:p>
            <a:r>
              <a:rPr lang="en-US" sz="2800" i="1" dirty="0"/>
              <a:t>we are made in the image and the </a:t>
            </a:r>
          </a:p>
          <a:p>
            <a:r>
              <a:rPr lang="en-US" sz="2800" i="1" dirty="0"/>
              <a:t>likeness of God.</a:t>
            </a:r>
            <a:endParaRPr lang="en-US" sz="2800" dirty="0"/>
          </a:p>
          <a:p>
            <a:br>
              <a:rPr lang="en-US" dirty="0"/>
            </a:br>
            <a:endParaRPr lang="en-US" dirty="0"/>
          </a:p>
        </p:txBody>
      </p:sp>
      <p:pic>
        <p:nvPicPr>
          <p:cNvPr id="4" name="Picture 3">
            <a:extLst>
              <a:ext uri="{FF2B5EF4-FFF2-40B4-BE49-F238E27FC236}">
                <a16:creationId xmlns:a16="http://schemas.microsoft.com/office/drawing/2014/main" id="{E6924DC9-4B82-91FF-6BAC-C94FB3AA619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6700" y="1266371"/>
            <a:ext cx="2921000" cy="4064000"/>
          </a:xfrm>
          <a:prstGeom prst="rect">
            <a:avLst/>
          </a:prstGeom>
        </p:spPr>
      </p:pic>
    </p:spTree>
    <p:extLst>
      <p:ext uri="{BB962C8B-B14F-4D97-AF65-F5344CB8AC3E}">
        <p14:creationId xmlns:p14="http://schemas.microsoft.com/office/powerpoint/2010/main" val="306805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E52E74-80E8-E9E7-E7DE-A5E908CA059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22860"/>
            <a:ext cx="12192000" cy="6812280"/>
          </a:xfrm>
          <a:prstGeom prst="rect">
            <a:avLst/>
          </a:prstGeom>
        </p:spPr>
      </p:pic>
    </p:spTree>
    <p:extLst>
      <p:ext uri="{BB962C8B-B14F-4D97-AF65-F5344CB8AC3E}">
        <p14:creationId xmlns:p14="http://schemas.microsoft.com/office/powerpoint/2010/main" val="86006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789B-D599-6EAF-C21A-CB543425C9FA}"/>
              </a:ext>
            </a:extLst>
          </p:cNvPr>
          <p:cNvSpPr>
            <a:spLocks noGrp="1"/>
          </p:cNvSpPr>
          <p:nvPr>
            <p:ph type="title"/>
          </p:nvPr>
        </p:nvSpPr>
        <p:spPr/>
        <p:txBody>
          <a:bodyPr>
            <a:normAutofit/>
          </a:bodyPr>
          <a:lstStyle/>
          <a:p>
            <a:r>
              <a:rPr lang="en-US" sz="6600" dirty="0"/>
              <a:t>   A Trilogy of Hope</a:t>
            </a:r>
          </a:p>
        </p:txBody>
      </p:sp>
      <p:pic>
        <p:nvPicPr>
          <p:cNvPr id="4" name="Picture 3">
            <a:extLst>
              <a:ext uri="{FF2B5EF4-FFF2-40B4-BE49-F238E27FC236}">
                <a16:creationId xmlns:a16="http://schemas.microsoft.com/office/drawing/2014/main" id="{EAFDBC7F-7739-8068-514B-89BF8975CFA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7389" y="1614715"/>
            <a:ext cx="3492500" cy="5080000"/>
          </a:xfrm>
          <a:prstGeom prst="rect">
            <a:avLst/>
          </a:prstGeom>
        </p:spPr>
      </p:pic>
      <p:pic>
        <p:nvPicPr>
          <p:cNvPr id="6" name="Picture 5">
            <a:extLst>
              <a:ext uri="{FF2B5EF4-FFF2-40B4-BE49-F238E27FC236}">
                <a16:creationId xmlns:a16="http://schemas.microsoft.com/office/drawing/2014/main" id="{8E3AB7B9-BBC4-7B66-58C0-07CD0B257D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179889" y="1614715"/>
            <a:ext cx="3765484" cy="5080000"/>
          </a:xfrm>
          <a:prstGeom prst="rect">
            <a:avLst/>
          </a:prstGeom>
        </p:spPr>
      </p:pic>
      <p:pic>
        <p:nvPicPr>
          <p:cNvPr id="8" name="Picture 7">
            <a:extLst>
              <a:ext uri="{FF2B5EF4-FFF2-40B4-BE49-F238E27FC236}">
                <a16:creationId xmlns:a16="http://schemas.microsoft.com/office/drawing/2014/main" id="{44BAEDAA-40E7-DEF7-DC6D-C68C0E0D53B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968342" y="1652089"/>
            <a:ext cx="4223658" cy="5102180"/>
          </a:xfrm>
          <a:prstGeom prst="rect">
            <a:avLst/>
          </a:prstGeom>
        </p:spPr>
      </p:pic>
    </p:spTree>
    <p:extLst>
      <p:ext uri="{BB962C8B-B14F-4D97-AF65-F5344CB8AC3E}">
        <p14:creationId xmlns:p14="http://schemas.microsoft.com/office/powerpoint/2010/main" val="355984075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192</TotalTime>
  <Words>1903</Words>
  <Application>Microsoft Macintosh PowerPoint</Application>
  <PresentationFormat>Widescreen</PresentationFormat>
  <Paragraphs>90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Century Gothic</vt:lpstr>
      <vt:lpstr>Times New Roman</vt:lpstr>
      <vt:lpstr>Wingdings 3</vt:lpstr>
      <vt:lpstr>Wisp</vt:lpstr>
      <vt:lpstr>Franciscans Living in Community</vt:lpstr>
      <vt:lpstr>    Challenge</vt:lpstr>
      <vt:lpstr>  Can’t Abide Prophets</vt:lpstr>
      <vt:lpstr>  A Prophetic Message</vt:lpstr>
      <vt:lpstr>PowerPoint Presentation</vt:lpstr>
      <vt:lpstr>PowerPoint Presentation</vt:lpstr>
      <vt:lpstr>PowerPoint Presentation</vt:lpstr>
      <vt:lpstr>PowerPoint Presentation</vt:lpstr>
      <vt:lpstr>   A Trilogy of Hope</vt:lpstr>
      <vt:lpstr>    A Gospel of Life</vt:lpstr>
      <vt:lpstr>The Joy of the Gospel</vt:lpstr>
      <vt:lpstr>PowerPoint Presentation</vt:lpstr>
      <vt:lpstr>    A 21st Century Letter to the Faithful</vt:lpstr>
      <vt:lpstr>              Fraternity</vt:lpstr>
      <vt:lpstr>Why Fraternity           Fraternity Allows</vt:lpstr>
      <vt:lpstr>                 Christian Friendship</vt:lpstr>
      <vt:lpstr>PowerPoint Presentation</vt:lpstr>
      <vt:lpstr>An example of Fraternity and Friendship</vt:lpstr>
      <vt:lpstr>St Francis and the Sultan Lesson for us!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Contino</dc:creator>
  <cp:lastModifiedBy>ADM ADM</cp:lastModifiedBy>
  <cp:revision>4</cp:revision>
  <dcterms:created xsi:type="dcterms:W3CDTF">2022-07-25T13:51:37Z</dcterms:created>
  <dcterms:modified xsi:type="dcterms:W3CDTF">2022-08-09T14:00:07Z</dcterms:modified>
</cp:coreProperties>
</file>